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10"/>
  </p:notesMasterIdLst>
  <p:sldIdLst>
    <p:sldId id="256" r:id="rId2"/>
    <p:sldId id="269" r:id="rId3"/>
    <p:sldId id="257" r:id="rId4"/>
    <p:sldId id="261" r:id="rId5"/>
    <p:sldId id="258" r:id="rId6"/>
    <p:sldId id="262" r:id="rId7"/>
    <p:sldId id="270" r:id="rId8"/>
    <p:sldId id="260" r:id="rId9"/>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85D2E-1F35-EB49-B02C-23DA920D0223}" type="datetimeFigureOut">
              <a:rPr kumimoji="1" lang="en-US" altLang="ja-JP" smtClean="0"/>
              <a:t>2/19/2025</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13801-7611-A641-BD74-6F751418AECF}" type="slidenum">
              <a:rPr kumimoji="1" lang="en-US" altLang="ja-JP" smtClean="0"/>
              <a:t>‹#›</a:t>
            </a:fld>
            <a:endParaRPr kumimoji="1" lang="ja-JP" altLang="en-US"/>
          </a:p>
        </p:txBody>
      </p:sp>
    </p:spTree>
    <p:extLst>
      <p:ext uri="{BB962C8B-B14F-4D97-AF65-F5344CB8AC3E}">
        <p14:creationId xmlns:p14="http://schemas.microsoft.com/office/powerpoint/2010/main" val="39001661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7613801-7611-A641-BD74-6F751418AECF}" type="slidenum">
              <a:rPr kumimoji="1" lang="en-US" altLang="ja-JP" smtClean="0"/>
              <a:t>1</a:t>
            </a:fld>
            <a:endParaRPr kumimoji="1" lang="ja-JP" altLang="en-US"/>
          </a:p>
        </p:txBody>
      </p:sp>
    </p:spTree>
    <p:extLst>
      <p:ext uri="{BB962C8B-B14F-4D97-AF65-F5344CB8AC3E}">
        <p14:creationId xmlns:p14="http://schemas.microsoft.com/office/powerpoint/2010/main" val="3418155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まずはこの班の主な活動内容は中池見湿地で「あいしん福井さん」たちと協力して米作りをすることと、準絶滅危惧種のトチカガミを預かって育てることをしています。</a:t>
            </a:r>
          </a:p>
        </p:txBody>
      </p:sp>
      <p:sp>
        <p:nvSpPr>
          <p:cNvPr id="4" name="スライド番号プレースホルダー 3"/>
          <p:cNvSpPr>
            <a:spLocks noGrp="1"/>
          </p:cNvSpPr>
          <p:nvPr>
            <p:ph type="sldNum" sz="quarter" idx="5"/>
          </p:nvPr>
        </p:nvSpPr>
        <p:spPr/>
        <p:txBody>
          <a:bodyPr/>
          <a:lstStyle/>
          <a:p>
            <a:fld id="{F7613801-7611-A641-BD74-6F751418AECF}" type="slidenum">
              <a:rPr kumimoji="1" lang="en-US" altLang="ja-JP" smtClean="0"/>
              <a:t>3</a:t>
            </a:fld>
            <a:endParaRPr kumimoji="1" lang="ja-JP" altLang="en-US"/>
          </a:p>
        </p:txBody>
      </p:sp>
    </p:spTree>
    <p:extLst>
      <p:ext uri="{BB962C8B-B14F-4D97-AF65-F5344CB8AC3E}">
        <p14:creationId xmlns:p14="http://schemas.microsoft.com/office/powerpoint/2010/main" val="284452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活動目的は米作りの活動を通じて畑作業の大変さを実感するためと中池見の米作りの活動に参加して環境保全に繋げるためです。</a:t>
            </a:r>
          </a:p>
        </p:txBody>
      </p:sp>
      <p:sp>
        <p:nvSpPr>
          <p:cNvPr id="4" name="スライド番号プレースホルダー 3"/>
          <p:cNvSpPr>
            <a:spLocks noGrp="1"/>
          </p:cNvSpPr>
          <p:nvPr>
            <p:ph type="sldNum" sz="quarter" idx="5"/>
          </p:nvPr>
        </p:nvSpPr>
        <p:spPr/>
        <p:txBody>
          <a:bodyPr/>
          <a:lstStyle/>
          <a:p>
            <a:fld id="{F7613801-7611-A641-BD74-6F751418AECF}" type="slidenum">
              <a:rPr kumimoji="1" lang="en-US" altLang="ja-JP" smtClean="0"/>
              <a:t>4</a:t>
            </a:fld>
            <a:endParaRPr kumimoji="1" lang="ja-JP" altLang="en-US"/>
          </a:p>
        </p:txBody>
      </p:sp>
    </p:spTree>
    <p:extLst>
      <p:ext uri="{BB962C8B-B14F-4D97-AF65-F5344CB8AC3E}">
        <p14:creationId xmlns:p14="http://schemas.microsoft.com/office/powerpoint/2010/main" val="1530193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まずは中池見での米作りの流れを説明します。</a:t>
            </a:r>
          </a:p>
          <a:p>
            <a:r>
              <a:rPr kumimoji="1" lang="ja-JP" altLang="en-US"/>
              <a:t>最初は田植えです。苗を</a:t>
            </a:r>
            <a:r>
              <a:rPr kumimoji="1" lang="en-US" altLang="ja-JP"/>
              <a:t>4､5</a:t>
            </a:r>
            <a:r>
              <a:rPr kumimoji="1" lang="ja-JP" altLang="en-US"/>
              <a:t>本ほど取って一定の間隔で植えます。</a:t>
            </a:r>
          </a:p>
        </p:txBody>
      </p:sp>
      <p:sp>
        <p:nvSpPr>
          <p:cNvPr id="4" name="スライド番号プレースホルダー 3"/>
          <p:cNvSpPr>
            <a:spLocks noGrp="1"/>
          </p:cNvSpPr>
          <p:nvPr>
            <p:ph type="sldNum" sz="quarter" idx="5"/>
          </p:nvPr>
        </p:nvSpPr>
        <p:spPr/>
        <p:txBody>
          <a:bodyPr/>
          <a:lstStyle/>
          <a:p>
            <a:fld id="{F7613801-7611-A641-BD74-6F751418AECF}" type="slidenum">
              <a:rPr kumimoji="1" lang="en-US" altLang="ja-JP" smtClean="0"/>
              <a:t>5</a:t>
            </a:fld>
            <a:endParaRPr kumimoji="1" lang="ja-JP" altLang="en-US"/>
          </a:p>
        </p:txBody>
      </p:sp>
    </p:spTree>
    <p:extLst>
      <p:ext uri="{BB962C8B-B14F-4D97-AF65-F5344CB8AC3E}">
        <p14:creationId xmlns:p14="http://schemas.microsoft.com/office/powerpoint/2010/main" val="3899008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次に除草です</a:t>
            </a:r>
          </a:p>
          <a:p>
            <a:r>
              <a:rPr kumimoji="1" lang="ja-JP" altLang="en-US"/>
              <a:t>今年は除草は</a:t>
            </a:r>
            <a:r>
              <a:rPr kumimoji="1" lang="en-US" altLang="ja-JP"/>
              <a:t>6</a:t>
            </a:r>
            <a:r>
              <a:rPr kumimoji="1" lang="ja-JP" altLang="en-US"/>
              <a:t>月中旬と</a:t>
            </a:r>
            <a:r>
              <a:rPr kumimoji="1" lang="en-US" altLang="ja-JP"/>
              <a:t>7</a:t>
            </a:r>
            <a:r>
              <a:rPr kumimoji="1" lang="ja-JP" altLang="en-US"/>
              <a:t>月上旬の２回行いました。</a:t>
            </a:r>
          </a:p>
          <a:p>
            <a:r>
              <a:rPr kumimoji="1" lang="ja-JP" altLang="en-US"/>
              <a:t>この時には苗が結構伸びてきているので雑草との区別が難しくなってきます。</a:t>
            </a:r>
          </a:p>
          <a:p>
            <a:r>
              <a:rPr kumimoji="1" lang="ja-JP" altLang="en-US"/>
              <a:t>そして、右の写真にある絶滅危惧種の「ミズアオイ」が生えてくる時があるので、それも抜かないようにします。</a:t>
            </a:r>
          </a:p>
        </p:txBody>
      </p:sp>
      <p:sp>
        <p:nvSpPr>
          <p:cNvPr id="4" name="スライド番号プレースホルダー 3"/>
          <p:cNvSpPr>
            <a:spLocks noGrp="1"/>
          </p:cNvSpPr>
          <p:nvPr>
            <p:ph type="sldNum" sz="quarter" idx="5"/>
          </p:nvPr>
        </p:nvSpPr>
        <p:spPr/>
        <p:txBody>
          <a:bodyPr/>
          <a:lstStyle/>
          <a:p>
            <a:fld id="{F7613801-7611-A641-BD74-6F751418AECF}" type="slidenum">
              <a:rPr kumimoji="1" lang="en-US" altLang="ja-JP" smtClean="0"/>
              <a:t>6</a:t>
            </a:fld>
            <a:endParaRPr kumimoji="1" lang="ja-JP" altLang="en-US"/>
          </a:p>
        </p:txBody>
      </p:sp>
    </p:spTree>
    <p:extLst>
      <p:ext uri="{BB962C8B-B14F-4D97-AF65-F5344CB8AC3E}">
        <p14:creationId xmlns:p14="http://schemas.microsoft.com/office/powerpoint/2010/main" val="2237491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ご清聴ありがとうございました</a:t>
            </a:r>
          </a:p>
        </p:txBody>
      </p:sp>
      <p:sp>
        <p:nvSpPr>
          <p:cNvPr id="4" name="スライド番号プレースホルダー 3"/>
          <p:cNvSpPr>
            <a:spLocks noGrp="1"/>
          </p:cNvSpPr>
          <p:nvPr>
            <p:ph type="sldNum" sz="quarter" idx="5"/>
          </p:nvPr>
        </p:nvSpPr>
        <p:spPr/>
        <p:txBody>
          <a:bodyPr/>
          <a:lstStyle/>
          <a:p>
            <a:fld id="{F7613801-7611-A641-BD74-6F751418AECF}" type="slidenum">
              <a:rPr kumimoji="1" lang="en-US" altLang="ja-JP" smtClean="0"/>
              <a:t>8</a:t>
            </a:fld>
            <a:endParaRPr kumimoji="1" lang="ja-JP" altLang="en-US"/>
          </a:p>
        </p:txBody>
      </p:sp>
    </p:spTree>
    <p:extLst>
      <p:ext uri="{BB962C8B-B14F-4D97-AF65-F5344CB8AC3E}">
        <p14:creationId xmlns:p14="http://schemas.microsoft.com/office/powerpoint/2010/main" val="1861441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2/19/2025</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50132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23A1CC3-2375-41D4-9E03-427CAF2A4C1A}" type="datetimeFigureOut">
              <a:rPr lang="en-US" dirty="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6650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タイトルとキャプション">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ja-JP" altLang="en-US"/>
              <a:t>マスター タイトルの書式設定</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FF16868-8199-4C2C-A5B1-63AEE139F88E}"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3953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引用 (キャプション付き)">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ja-JP" altLang="en-US"/>
              <a:t>マスター タイトルの書式設定</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AD9FF7F-6988-44CC-821B-644E70CD2F73}"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23479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名札">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C12C299-16B2-4475-990D-751901EACC14}"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40983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93896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2/19/2025</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73803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67898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7551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2950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34E6425-0181-43F2-84FC-787E803FD2F8}" type="datetimeFigureOut">
              <a:rPr lang="en-US" dirty="0"/>
              <a:t>2/19/2025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6148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183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2/19/2025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1921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2/19/2025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8406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2/19/2025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246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E86A4C-8E40-4F87-A4F0-01A0687C5742}" type="datetimeFigureOut">
              <a:rPr lang="en-US" dirty="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8038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ja-JP" altLang="en-US"/>
              <a:t>アイコンをクリックして図を追加</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5E72C73-2D91-4E12-BA25-F0AA0C03599B}" type="datetimeFigureOut">
              <a:rPr lang="en-US" dirty="0"/>
              <a:t>2/19/2025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0359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2/19/2025</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16397455"/>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C825B2-BC84-C4D3-15DF-1D70D906B073}"/>
              </a:ext>
            </a:extLst>
          </p:cNvPr>
          <p:cNvSpPr>
            <a:spLocks noGrp="1"/>
          </p:cNvSpPr>
          <p:nvPr>
            <p:ph type="ctrTitle"/>
          </p:nvPr>
        </p:nvSpPr>
        <p:spPr>
          <a:xfrm>
            <a:off x="1197326" y="1403822"/>
            <a:ext cx="10322278" cy="2387600"/>
          </a:xfrm>
        </p:spPr>
        <p:txBody>
          <a:bodyPr/>
          <a:lstStyle/>
          <a:p>
            <a:r>
              <a:rPr kumimoji="1" lang="en-US" altLang="ja-JP" sz="6000" b="1" dirty="0">
                <a:latin typeface="Bodoni MT" panose="020F0502020204030204" pitchFamily="34" charset="0"/>
                <a:ea typeface="BatangChe" panose="02000300000000000000" pitchFamily="2" charset="-127"/>
              </a:rPr>
              <a:t>Presentation about</a:t>
            </a:r>
            <a:br>
              <a:rPr kumimoji="1" lang="en-US" altLang="ja-JP" sz="6000" b="1" dirty="0">
                <a:latin typeface="Bodoni MT" panose="020F0502020204030204" pitchFamily="34" charset="0"/>
                <a:ea typeface="BatangChe" panose="02000300000000000000" pitchFamily="2" charset="-127"/>
              </a:rPr>
            </a:br>
            <a:r>
              <a:rPr kumimoji="1" lang="en-US" altLang="ja-JP" sz="6000" b="1" dirty="0">
                <a:latin typeface="Bodoni MT" panose="020F0502020204030204" pitchFamily="34" charset="0"/>
                <a:ea typeface="BatangChe" panose="02000300000000000000" pitchFamily="2" charset="-127"/>
              </a:rPr>
              <a:t>            our comprehensive</a:t>
            </a:r>
            <a:br>
              <a:rPr kumimoji="1" lang="en-US" altLang="ja-JP" sz="6000" b="1" dirty="0">
                <a:latin typeface="Bodoni MT" panose="020F0502020204030204" pitchFamily="34" charset="0"/>
                <a:ea typeface="BatangChe" panose="02000300000000000000" pitchFamily="2" charset="-127"/>
              </a:rPr>
            </a:br>
            <a:r>
              <a:rPr kumimoji="1" lang="en-US" altLang="ja-JP" sz="6000" b="1" dirty="0">
                <a:latin typeface="Bodoni MT" panose="020F0502020204030204" pitchFamily="34" charset="0"/>
                <a:ea typeface="BatangChe" panose="02000300000000000000" pitchFamily="2" charset="-127"/>
              </a:rPr>
              <a:t>                                   activities</a:t>
            </a:r>
            <a:endParaRPr kumimoji="1" lang="ja-JP" altLang="en-US" sz="6000" b="1" dirty="0">
              <a:latin typeface="Bodoni MT" panose="020F0502020204030204" pitchFamily="34" charset="0"/>
            </a:endParaRPr>
          </a:p>
        </p:txBody>
      </p:sp>
      <p:sp>
        <p:nvSpPr>
          <p:cNvPr id="3" name="テキスト ボックス 2">
            <a:extLst>
              <a:ext uri="{FF2B5EF4-FFF2-40B4-BE49-F238E27FC236}">
                <a16:creationId xmlns:a16="http://schemas.microsoft.com/office/drawing/2014/main" id="{66CB7AC0-3C15-7D93-254B-AD2EEA06FD2A}"/>
              </a:ext>
            </a:extLst>
          </p:cNvPr>
          <p:cNvSpPr txBox="1"/>
          <p:nvPr/>
        </p:nvSpPr>
        <p:spPr>
          <a:xfrm>
            <a:off x="4614332" y="5211001"/>
            <a:ext cx="1828800" cy="461665"/>
          </a:xfrm>
          <a:prstGeom prst="rect">
            <a:avLst/>
          </a:prstGeom>
          <a:noFill/>
        </p:spPr>
        <p:txBody>
          <a:bodyPr wrap="square" rtlCol="0">
            <a:spAutoFit/>
          </a:bodyPr>
          <a:lstStyle/>
          <a:p>
            <a:pPr algn="l"/>
            <a:r>
              <a:rPr lang="en-US" altLang="ja-JP" sz="2400">
                <a:solidFill>
                  <a:schemeClr val="bg1"/>
                </a:solidFill>
                <a:latin typeface="Baskerville Old Face" panose="02020602080505020303" pitchFamily="18" charset="0"/>
              </a:rPr>
              <a:t>Kaneda</a:t>
            </a:r>
            <a:endParaRPr lang="ja-JP" altLang="en-US" sz="2400">
              <a:solidFill>
                <a:schemeClr val="bg1"/>
              </a:solidFill>
              <a:latin typeface="Baskerville Old Face" panose="02020602080505020303" pitchFamily="18" charset="0"/>
            </a:endParaRPr>
          </a:p>
        </p:txBody>
      </p:sp>
      <p:sp>
        <p:nvSpPr>
          <p:cNvPr id="5" name="テキスト ボックス 4">
            <a:extLst>
              <a:ext uri="{FF2B5EF4-FFF2-40B4-BE49-F238E27FC236}">
                <a16:creationId xmlns:a16="http://schemas.microsoft.com/office/drawing/2014/main" id="{7F4BE4AF-E639-59CC-12B0-E81539183C9F}"/>
              </a:ext>
            </a:extLst>
          </p:cNvPr>
          <p:cNvSpPr txBox="1"/>
          <p:nvPr/>
        </p:nvSpPr>
        <p:spPr>
          <a:xfrm>
            <a:off x="7157156" y="5211000"/>
            <a:ext cx="1986844" cy="461665"/>
          </a:xfrm>
          <a:prstGeom prst="rect">
            <a:avLst/>
          </a:prstGeom>
          <a:noFill/>
        </p:spPr>
        <p:txBody>
          <a:bodyPr wrap="square" rtlCol="0">
            <a:spAutoFit/>
          </a:bodyPr>
          <a:lstStyle/>
          <a:p>
            <a:pPr algn="l"/>
            <a:r>
              <a:rPr lang="en-US" altLang="ja-JP" sz="2400" dirty="0">
                <a:solidFill>
                  <a:schemeClr val="bg1"/>
                </a:solidFill>
                <a:latin typeface="Broadway" pitchFamily="82" charset="0"/>
              </a:rPr>
              <a:t>Kawabata</a:t>
            </a:r>
            <a:endParaRPr lang="ja-JP" altLang="en-US" sz="2400" dirty="0">
              <a:solidFill>
                <a:schemeClr val="bg1"/>
              </a:solidFill>
              <a:latin typeface="Broadway" pitchFamily="82" charset="0"/>
            </a:endParaRPr>
          </a:p>
        </p:txBody>
      </p:sp>
      <p:sp>
        <p:nvSpPr>
          <p:cNvPr id="4" name="テキスト ボックス 3">
            <a:extLst>
              <a:ext uri="{FF2B5EF4-FFF2-40B4-BE49-F238E27FC236}">
                <a16:creationId xmlns:a16="http://schemas.microsoft.com/office/drawing/2014/main" id="{CA4B797E-E9AE-9A43-73B9-8593BF4EAC0E}"/>
              </a:ext>
            </a:extLst>
          </p:cNvPr>
          <p:cNvSpPr txBox="1"/>
          <p:nvPr/>
        </p:nvSpPr>
        <p:spPr>
          <a:xfrm>
            <a:off x="1913464" y="5303333"/>
            <a:ext cx="1986844" cy="369332"/>
          </a:xfrm>
          <a:prstGeom prst="rect">
            <a:avLst/>
          </a:prstGeom>
          <a:noFill/>
        </p:spPr>
        <p:txBody>
          <a:bodyPr wrap="square" rtlCol="0">
            <a:spAutoFit/>
          </a:bodyPr>
          <a:lstStyle/>
          <a:p>
            <a:pPr algn="l"/>
            <a:r>
              <a:rPr lang="en-US" altLang="ja-US">
                <a:solidFill>
                  <a:schemeClr val="bg1"/>
                </a:solidFill>
                <a:latin typeface="Footlight MT Light" panose="020F0302020204030204" pitchFamily="34" charset="0"/>
              </a:rPr>
              <a:t>Hasegawa</a:t>
            </a:r>
            <a:endParaRPr lang="ja-US" altLang="en-US">
              <a:solidFill>
                <a:schemeClr val="bg1"/>
              </a:solidFill>
              <a:latin typeface="Footlight MT Light" panose="020F0302020204030204" pitchFamily="34" charset="0"/>
            </a:endParaRPr>
          </a:p>
        </p:txBody>
      </p:sp>
    </p:spTree>
    <p:extLst>
      <p:ext uri="{BB962C8B-B14F-4D97-AF65-F5344CB8AC3E}">
        <p14:creationId xmlns:p14="http://schemas.microsoft.com/office/powerpoint/2010/main" val="19774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CA5C868-0A82-4975-8602-F49477C7D5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4" name="Rectangle 13">
              <a:extLst>
                <a:ext uri="{FF2B5EF4-FFF2-40B4-BE49-F238E27FC236}">
                  <a16:creationId xmlns:a16="http://schemas.microsoft.com/office/drawing/2014/main" id="{686BF052-6C01-4917-B7DB-1FFCF2551B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15" name="Freeform 5">
              <a:extLst>
                <a:ext uri="{FF2B5EF4-FFF2-40B4-BE49-F238E27FC236}">
                  <a16:creationId xmlns:a16="http://schemas.microsoft.com/office/drawing/2014/main" id="{9696179C-71E7-4A5B-B238-0AE1C74D63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ja-JP" altLang="en-US"/>
            </a:p>
          </p:txBody>
        </p:sp>
      </p:grpSp>
      <p:sp>
        <p:nvSpPr>
          <p:cNvPr id="17" name="Rectangle 16">
            <a:extLst>
              <a:ext uri="{FF2B5EF4-FFF2-40B4-BE49-F238E27FC236}">
                <a16:creationId xmlns:a16="http://schemas.microsoft.com/office/drawing/2014/main" id="{129EED8E-74E7-42E8-979B-7A783E78A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19" name="Rectangle 18">
            <a:extLst>
              <a:ext uri="{FF2B5EF4-FFF2-40B4-BE49-F238E27FC236}">
                <a16:creationId xmlns:a16="http://schemas.microsoft.com/office/drawing/2014/main" id="{0BD7060D-8DA2-4400-86F1-6A988F0E8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ja-JP" altLang="en-US"/>
          </a:p>
        </p:txBody>
      </p:sp>
      <p:sp>
        <p:nvSpPr>
          <p:cNvPr id="21" name="Rectangle 20">
            <a:extLst>
              <a:ext uri="{FF2B5EF4-FFF2-40B4-BE49-F238E27FC236}">
                <a16:creationId xmlns:a16="http://schemas.microsoft.com/office/drawing/2014/main" id="{96E6678A-6101-4D77-8A14-5F70FBDB6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4">
            <a:extLst>
              <a:ext uri="{FF2B5EF4-FFF2-40B4-BE49-F238E27FC236}">
                <a16:creationId xmlns:a16="http://schemas.microsoft.com/office/drawing/2014/main" id="{D9F130C8-BC5C-3F1B-C395-B5B63E745B81}"/>
              </a:ext>
            </a:extLst>
          </p:cNvPr>
          <p:cNvPicPr>
            <a:picLocks noChangeAspect="1"/>
          </p:cNvPicPr>
          <p:nvPr/>
        </p:nvPicPr>
        <p:blipFill rotWithShape="1">
          <a:blip r:embed="rId3">
            <a:extLst>
              <a:ext uri="{28A0092B-C50C-407E-A947-70E740481C1C}">
                <a14:useLocalDpi xmlns:a14="http://schemas.microsoft.com/office/drawing/2010/main" val="0"/>
              </a:ext>
            </a:extLst>
          </a:blip>
          <a:srcRect t="2892" b="1"/>
          <a:stretch/>
        </p:blipFill>
        <p:spPr>
          <a:xfrm>
            <a:off x="8916456" y="1236662"/>
            <a:ext cx="2626614" cy="1912968"/>
          </a:xfrm>
          <a:prstGeom prst="roundRect">
            <a:avLst>
              <a:gd name="adj" fmla="val 1858"/>
            </a:avLst>
          </a:prstGeom>
          <a:effectLst/>
        </p:spPr>
      </p:pic>
      <p:pic>
        <p:nvPicPr>
          <p:cNvPr id="3" name="図 3">
            <a:extLst>
              <a:ext uri="{FF2B5EF4-FFF2-40B4-BE49-F238E27FC236}">
                <a16:creationId xmlns:a16="http://schemas.microsoft.com/office/drawing/2014/main" id="{A8A37A9B-8576-2DF4-1AAF-CBD419AFB5C6}"/>
              </a:ext>
            </a:extLst>
          </p:cNvPr>
          <p:cNvPicPr>
            <a:picLocks noChangeAspect="1"/>
          </p:cNvPicPr>
          <p:nvPr/>
        </p:nvPicPr>
        <p:blipFill rotWithShape="1">
          <a:blip r:embed="rId4">
            <a:extLst>
              <a:ext uri="{28A0092B-C50C-407E-A947-70E740481C1C}">
                <a14:useLocalDpi xmlns:a14="http://schemas.microsoft.com/office/drawing/2010/main" val="0"/>
              </a:ext>
            </a:extLst>
          </a:blip>
          <a:srcRect t="2892" b="1"/>
          <a:stretch/>
        </p:blipFill>
        <p:spPr>
          <a:xfrm>
            <a:off x="6132268" y="1236662"/>
            <a:ext cx="2626614" cy="1912968"/>
          </a:xfrm>
          <a:prstGeom prst="roundRect">
            <a:avLst>
              <a:gd name="adj" fmla="val 1858"/>
            </a:avLst>
          </a:prstGeom>
          <a:effectLst/>
        </p:spPr>
      </p:pic>
      <p:pic>
        <p:nvPicPr>
          <p:cNvPr id="8" name="図 8">
            <a:extLst>
              <a:ext uri="{FF2B5EF4-FFF2-40B4-BE49-F238E27FC236}">
                <a16:creationId xmlns:a16="http://schemas.microsoft.com/office/drawing/2014/main" id="{3B504BB1-097C-6F0A-3013-3DEF4F93B2B6}"/>
              </a:ext>
            </a:extLst>
          </p:cNvPr>
          <p:cNvPicPr>
            <a:picLocks noChangeAspect="1"/>
          </p:cNvPicPr>
          <p:nvPr/>
        </p:nvPicPr>
        <p:blipFill rotWithShape="1">
          <a:blip r:embed="rId5">
            <a:extLst>
              <a:ext uri="{28A0092B-C50C-407E-A947-70E740481C1C}">
                <a14:useLocalDpi xmlns:a14="http://schemas.microsoft.com/office/drawing/2010/main" val="0"/>
              </a:ext>
            </a:extLst>
          </a:blip>
          <a:srcRect t="2893"/>
          <a:stretch/>
        </p:blipFill>
        <p:spPr>
          <a:xfrm>
            <a:off x="3348081" y="1195682"/>
            <a:ext cx="2626614" cy="1912969"/>
          </a:xfrm>
          <a:prstGeom prst="roundRect">
            <a:avLst>
              <a:gd name="adj" fmla="val 1858"/>
            </a:avLst>
          </a:prstGeom>
          <a:effectLst/>
        </p:spPr>
      </p:pic>
      <p:pic>
        <p:nvPicPr>
          <p:cNvPr id="7" name="図 7">
            <a:extLst>
              <a:ext uri="{FF2B5EF4-FFF2-40B4-BE49-F238E27FC236}">
                <a16:creationId xmlns:a16="http://schemas.microsoft.com/office/drawing/2014/main" id="{5E4502D5-85E5-EDBC-60AD-B6A7AD600CCC}"/>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2893"/>
          <a:stretch/>
        </p:blipFill>
        <p:spPr>
          <a:xfrm>
            <a:off x="600162" y="1195682"/>
            <a:ext cx="2626614" cy="1912970"/>
          </a:xfrm>
          <a:prstGeom prst="roundRect">
            <a:avLst>
              <a:gd name="adj" fmla="val 1858"/>
            </a:avLst>
          </a:prstGeom>
          <a:effectLst/>
        </p:spPr>
      </p:pic>
      <p:sp>
        <p:nvSpPr>
          <p:cNvPr id="23" name="Rectangle 22">
            <a:extLst>
              <a:ext uri="{FF2B5EF4-FFF2-40B4-BE49-F238E27FC236}">
                <a16:creationId xmlns:a16="http://schemas.microsoft.com/office/drawing/2014/main" id="{AFA4E1D0-9351-4451-B0A0-51BEA42D86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ja-JP" altLang="en-US"/>
          </a:p>
        </p:txBody>
      </p:sp>
      <p:sp>
        <p:nvSpPr>
          <p:cNvPr id="25" name="Freeform: Shape 24">
            <a:extLst>
              <a:ext uri="{FF2B5EF4-FFF2-40B4-BE49-F238E27FC236}">
                <a16:creationId xmlns:a16="http://schemas.microsoft.com/office/drawing/2014/main" id="{0D052C5D-4E47-47F1-96A6-5251FAAED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133850"/>
            <a:ext cx="112776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7" name="Freeform 5">
            <a:extLst>
              <a:ext uri="{FF2B5EF4-FFF2-40B4-BE49-F238E27FC236}">
                <a16:creationId xmlns:a16="http://schemas.microsoft.com/office/drawing/2014/main" id="{79B9FD3C-5633-44F4-902E-55A97B2D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132535"/>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ja-JP" altLang="en-US"/>
          </a:p>
        </p:txBody>
      </p:sp>
      <p:sp>
        <p:nvSpPr>
          <p:cNvPr id="2" name="タイトル 1">
            <a:extLst>
              <a:ext uri="{FF2B5EF4-FFF2-40B4-BE49-F238E27FC236}">
                <a16:creationId xmlns:a16="http://schemas.microsoft.com/office/drawing/2014/main" id="{00A6CBA9-8359-81A7-1ADB-0B15E2F443F7}"/>
              </a:ext>
            </a:extLst>
          </p:cNvPr>
          <p:cNvSpPr>
            <a:spLocks noGrp="1"/>
          </p:cNvSpPr>
          <p:nvPr>
            <p:ph type="title"/>
          </p:nvPr>
        </p:nvSpPr>
        <p:spPr>
          <a:xfrm>
            <a:off x="2075323" y="4776834"/>
            <a:ext cx="8441454" cy="910509"/>
          </a:xfrm>
        </p:spPr>
        <p:txBody>
          <a:bodyPr vert="horz" lIns="91440" tIns="45720" rIns="91440" bIns="45720" rtlCol="0" anchor="b">
            <a:normAutofit/>
          </a:bodyPr>
          <a:lstStyle/>
          <a:p>
            <a:r>
              <a:rPr lang="en-US" altLang="ja-US" sz="6000" b="0" i="0" kern="1200">
                <a:solidFill>
                  <a:schemeClr val="bg2"/>
                </a:solidFill>
                <a:latin typeface="+mj-lt"/>
                <a:ea typeface="+mj-ea"/>
                <a:cs typeface="+mj-cs"/>
              </a:rPr>
              <a:t>Where is Nakaikemi</a:t>
            </a:r>
            <a:endParaRPr kumimoji="1" lang="en-US" altLang="en-US" sz="6000" b="0" i="0" kern="1200">
              <a:solidFill>
                <a:schemeClr val="bg2"/>
              </a:solidFill>
              <a:latin typeface="+mj-lt"/>
              <a:ea typeface="+mj-ea"/>
              <a:cs typeface="+mj-cs"/>
            </a:endParaRPr>
          </a:p>
        </p:txBody>
      </p:sp>
      <p:sp>
        <p:nvSpPr>
          <p:cNvPr id="5" name="楕円 4">
            <a:extLst>
              <a:ext uri="{FF2B5EF4-FFF2-40B4-BE49-F238E27FC236}">
                <a16:creationId xmlns:a16="http://schemas.microsoft.com/office/drawing/2014/main" id="{DBB2D76C-6070-0427-8550-2176FDC22AC5}"/>
              </a:ext>
            </a:extLst>
          </p:cNvPr>
          <p:cNvSpPr/>
          <p:nvPr/>
        </p:nvSpPr>
        <p:spPr>
          <a:xfrm>
            <a:off x="1663902" y="2119923"/>
            <a:ext cx="593869" cy="56297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US" altLang="en-US"/>
          </a:p>
        </p:txBody>
      </p:sp>
      <p:sp>
        <p:nvSpPr>
          <p:cNvPr id="9" name="楕円 8">
            <a:extLst>
              <a:ext uri="{FF2B5EF4-FFF2-40B4-BE49-F238E27FC236}">
                <a16:creationId xmlns:a16="http://schemas.microsoft.com/office/drawing/2014/main" id="{A04C00D9-E0B8-6144-095D-4C9DE26082B2}"/>
              </a:ext>
            </a:extLst>
          </p:cNvPr>
          <p:cNvSpPr/>
          <p:nvPr/>
        </p:nvSpPr>
        <p:spPr>
          <a:xfrm>
            <a:off x="4195268" y="1936794"/>
            <a:ext cx="780770" cy="740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US" altLang="en-US"/>
          </a:p>
        </p:txBody>
      </p:sp>
      <p:sp>
        <p:nvSpPr>
          <p:cNvPr id="11" name="楕円 10">
            <a:extLst>
              <a:ext uri="{FF2B5EF4-FFF2-40B4-BE49-F238E27FC236}">
                <a16:creationId xmlns:a16="http://schemas.microsoft.com/office/drawing/2014/main" id="{89461E7A-03FE-0426-F079-52D4B45F9C8C}"/>
              </a:ext>
            </a:extLst>
          </p:cNvPr>
          <p:cNvSpPr/>
          <p:nvPr/>
        </p:nvSpPr>
        <p:spPr>
          <a:xfrm>
            <a:off x="10251825" y="1698043"/>
            <a:ext cx="871787" cy="843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US" altLang="en-US"/>
          </a:p>
        </p:txBody>
      </p:sp>
      <p:sp>
        <p:nvSpPr>
          <p:cNvPr id="16" name="楕円 15">
            <a:extLst>
              <a:ext uri="{FF2B5EF4-FFF2-40B4-BE49-F238E27FC236}">
                <a16:creationId xmlns:a16="http://schemas.microsoft.com/office/drawing/2014/main" id="{F0B2986B-03C5-CBCD-9C80-9B8B039ED683}"/>
              </a:ext>
            </a:extLst>
          </p:cNvPr>
          <p:cNvSpPr/>
          <p:nvPr/>
        </p:nvSpPr>
        <p:spPr>
          <a:xfrm>
            <a:off x="7333980" y="2014745"/>
            <a:ext cx="803789" cy="773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US" altLang="en-US"/>
          </a:p>
        </p:txBody>
      </p:sp>
    </p:spTree>
    <p:extLst>
      <p:ext uri="{BB962C8B-B14F-4D97-AF65-F5344CB8AC3E}">
        <p14:creationId xmlns:p14="http://schemas.microsoft.com/office/powerpoint/2010/main" val="3373650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EBCE96-4039-2DFC-A6E3-B4BEE8A84522}"/>
              </a:ext>
            </a:extLst>
          </p:cNvPr>
          <p:cNvSpPr>
            <a:spLocks noGrp="1"/>
          </p:cNvSpPr>
          <p:nvPr>
            <p:ph type="title"/>
          </p:nvPr>
        </p:nvSpPr>
        <p:spPr>
          <a:xfrm>
            <a:off x="2820065" y="1081561"/>
            <a:ext cx="8761413" cy="706964"/>
          </a:xfrm>
        </p:spPr>
        <p:txBody>
          <a:bodyPr>
            <a:noAutofit/>
          </a:bodyPr>
          <a:lstStyle/>
          <a:p>
            <a:r>
              <a:rPr lang="en-US" altLang="ja-JP" sz="6000" b="1">
                <a:latin typeface="Bodoni MT" panose="02070603080606020203" pitchFamily="18" charset="0"/>
              </a:rPr>
              <a:t>~Main Activities~</a:t>
            </a:r>
            <a:endParaRPr kumimoji="1" lang="ja-JP" altLang="en-US" sz="6000" b="1" dirty="0">
              <a:latin typeface="Bodoni MT" panose="02070603080606020203" pitchFamily="18" charset="0"/>
            </a:endParaRPr>
          </a:p>
        </p:txBody>
      </p:sp>
      <p:sp>
        <p:nvSpPr>
          <p:cNvPr id="3" name="コンテンツ プレースホルダー 2">
            <a:extLst>
              <a:ext uri="{FF2B5EF4-FFF2-40B4-BE49-F238E27FC236}">
                <a16:creationId xmlns:a16="http://schemas.microsoft.com/office/drawing/2014/main" id="{1E3BB153-0869-DCC5-7FB7-273811C98F42}"/>
              </a:ext>
            </a:extLst>
          </p:cNvPr>
          <p:cNvSpPr>
            <a:spLocks noGrp="1"/>
          </p:cNvSpPr>
          <p:nvPr>
            <p:ph idx="4294967295"/>
          </p:nvPr>
        </p:nvSpPr>
        <p:spPr>
          <a:xfrm>
            <a:off x="0" y="2698750"/>
            <a:ext cx="5149850" cy="1597025"/>
          </a:xfrm>
        </p:spPr>
        <p:txBody>
          <a:bodyPr>
            <a:noAutofit/>
          </a:bodyPr>
          <a:lstStyle/>
          <a:p>
            <a:pPr marL="0" indent="0">
              <a:buNone/>
            </a:pPr>
            <a:r>
              <a:rPr lang="en-US" altLang="ja-JP" sz="6000" b="1" i="1" u="sng">
                <a:latin typeface="Chamberi Super Display" panose="02040503080505020303" pitchFamily="18" charset="0"/>
                <a:cs typeface="EucrosiaUPC" panose="020B0604020202020204" pitchFamily="34" charset="0"/>
              </a:rPr>
              <a:t>Farming rice</a:t>
            </a:r>
            <a:endParaRPr kumimoji="1" lang="en-US" altLang="ja-JP" sz="6000" b="1" i="1" u="sng" dirty="0">
              <a:latin typeface="Chamberi Super Display" panose="02040503080505020303" pitchFamily="18" charset="0"/>
              <a:cs typeface="EucrosiaUPC" panose="020B0604020202020204" pitchFamily="34" charset="0"/>
            </a:endParaRPr>
          </a:p>
        </p:txBody>
      </p:sp>
      <p:pic>
        <p:nvPicPr>
          <p:cNvPr id="4" name="図 4">
            <a:extLst>
              <a:ext uri="{FF2B5EF4-FFF2-40B4-BE49-F238E27FC236}">
                <a16:creationId xmlns:a16="http://schemas.microsoft.com/office/drawing/2014/main" id="{4FF2F5C8-D3F8-FBE8-F100-8E45D2AF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4333" y="2327803"/>
            <a:ext cx="5250038" cy="3937529"/>
          </a:xfrm>
          <a:prstGeom prst="rect">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11885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CE670DDE-7435-9BD9-ECBC-1F14B0270E04}"/>
              </a:ext>
            </a:extLst>
          </p:cNvPr>
          <p:cNvSpPr>
            <a:spLocks noGrp="1"/>
          </p:cNvSpPr>
          <p:nvPr>
            <p:ph type="title"/>
          </p:nvPr>
        </p:nvSpPr>
        <p:spPr>
          <a:xfrm>
            <a:off x="2148428" y="2666207"/>
            <a:ext cx="3975641" cy="1622322"/>
          </a:xfrm>
        </p:spPr>
        <p:txBody>
          <a:bodyPr>
            <a:normAutofit/>
          </a:bodyPr>
          <a:lstStyle/>
          <a:p>
            <a:r>
              <a:rPr lang="en-US" altLang="ja-US" b="1" u="sng">
                <a:solidFill>
                  <a:srgbClr val="FFFFFF"/>
                </a:solidFill>
                <a:latin typeface="Comic Sans MS" panose="020F0502020204030204" pitchFamily="34" charset="0"/>
              </a:rPr>
              <a:t>Rice in Taiwan</a:t>
            </a:r>
            <a:r>
              <a:rPr lang="ja-JP" altLang="en-US" b="1" u="sng">
                <a:solidFill>
                  <a:srgbClr val="FFFFFF"/>
                </a:solidFill>
                <a:latin typeface="Comic Sans MS" panose="020F0502020204030204" pitchFamily="34" charset="0"/>
              </a:rPr>
              <a:t> </a:t>
            </a:r>
            <a:endParaRPr lang="ja-US" altLang="en-US" b="1" u="sng">
              <a:solidFill>
                <a:srgbClr val="FFFFFF"/>
              </a:solidFill>
              <a:latin typeface="Comic Sans MS" panose="020F0502020204030204" pitchFamily="34" charset="0"/>
            </a:endParaRPr>
          </a:p>
        </p:txBody>
      </p:sp>
      <p:sp>
        <p:nvSpPr>
          <p:cNvPr id="3" name="コンテンツ プレースホルダー 2">
            <a:extLst>
              <a:ext uri="{FF2B5EF4-FFF2-40B4-BE49-F238E27FC236}">
                <a16:creationId xmlns:a16="http://schemas.microsoft.com/office/drawing/2014/main" id="{F6BCC1B8-732C-7523-8B80-4592922797AF}"/>
              </a:ext>
            </a:extLst>
          </p:cNvPr>
          <p:cNvSpPr>
            <a:spLocks noGrp="1"/>
          </p:cNvSpPr>
          <p:nvPr>
            <p:ph idx="1"/>
          </p:nvPr>
        </p:nvSpPr>
        <p:spPr>
          <a:xfrm>
            <a:off x="639098" y="2418735"/>
            <a:ext cx="7517124" cy="3811740"/>
          </a:xfrm>
        </p:spPr>
        <p:txBody>
          <a:bodyPr anchor="ctr">
            <a:normAutofit/>
          </a:bodyPr>
          <a:lstStyle/>
          <a:p>
            <a:endParaRPr lang="en-US" altLang="ja-JP" b="1">
              <a:solidFill>
                <a:srgbClr val="FFFFFF"/>
              </a:solidFill>
              <a:latin typeface="Chamberi Super Display" panose="02040503080505020303" pitchFamily="18" charset="0"/>
            </a:endParaRPr>
          </a:p>
          <a:p>
            <a:endParaRPr lang="ja-JP" altLang="en-US" b="1">
              <a:solidFill>
                <a:srgbClr val="FFFFFF"/>
              </a:solidFill>
            </a:endParaRPr>
          </a:p>
        </p:txBody>
      </p:sp>
      <p:pic>
        <p:nvPicPr>
          <p:cNvPr id="4" name="図 5">
            <a:extLst>
              <a:ext uri="{FF2B5EF4-FFF2-40B4-BE49-F238E27FC236}">
                <a16:creationId xmlns:a16="http://schemas.microsoft.com/office/drawing/2014/main" id="{8C4472F5-E70E-905E-4489-D1E13B7AC333}"/>
              </a:ext>
            </a:extLst>
          </p:cNvPr>
          <p:cNvPicPr>
            <a:picLocks noChangeAspect="1"/>
          </p:cNvPicPr>
          <p:nvPr/>
        </p:nvPicPr>
        <p:blipFill>
          <a:blip r:embed="rId3">
            <a:extLst>
              <a:ext uri="{28A0092B-C50C-407E-A947-70E740481C1C}">
                <a14:useLocalDpi xmlns:a14="http://schemas.microsoft.com/office/drawing/2010/main" val="0"/>
              </a:ext>
            </a:extLst>
          </a:blip>
          <a:srcRect t="18785" r="-2" b="-2"/>
          <a:stretch/>
        </p:blipFill>
        <p:spPr>
          <a:xfrm>
            <a:off x="6879049" y="480060"/>
            <a:ext cx="4825273" cy="2948940"/>
          </a:xfrm>
          <a:custGeom>
            <a:avLst/>
            <a:gdLst/>
            <a:ahLst/>
            <a:cxnLst/>
            <a:rect l="l" t="t" r="r" b="b"/>
            <a:pathLst>
              <a:path w="4825273" h="2948940">
                <a:moveTo>
                  <a:pt x="0" y="0"/>
                </a:moveTo>
                <a:lnTo>
                  <a:pt x="2646616" y="0"/>
                </a:lnTo>
                <a:lnTo>
                  <a:pt x="4664497" y="0"/>
                </a:lnTo>
                <a:lnTo>
                  <a:pt x="4825273" y="0"/>
                </a:lnTo>
                <a:lnTo>
                  <a:pt x="4825273" y="2948940"/>
                </a:lnTo>
                <a:lnTo>
                  <a:pt x="221394" y="2948940"/>
                </a:lnTo>
                <a:lnTo>
                  <a:pt x="221394" y="2876858"/>
                </a:lnTo>
                <a:lnTo>
                  <a:pt x="222335" y="2750941"/>
                </a:lnTo>
                <a:lnTo>
                  <a:pt x="221394" y="2623814"/>
                </a:lnTo>
                <a:lnTo>
                  <a:pt x="219512" y="2494871"/>
                </a:lnTo>
                <a:lnTo>
                  <a:pt x="217787" y="2365928"/>
                </a:lnTo>
                <a:lnTo>
                  <a:pt x="214023" y="2235169"/>
                </a:lnTo>
                <a:lnTo>
                  <a:pt x="210103" y="2103199"/>
                </a:lnTo>
                <a:lnTo>
                  <a:pt x="205555" y="1971229"/>
                </a:lnTo>
                <a:lnTo>
                  <a:pt x="199125" y="1838048"/>
                </a:lnTo>
                <a:lnTo>
                  <a:pt x="191441" y="1703656"/>
                </a:lnTo>
                <a:lnTo>
                  <a:pt x="184071" y="1568660"/>
                </a:lnTo>
                <a:lnTo>
                  <a:pt x="174662" y="1433663"/>
                </a:lnTo>
                <a:lnTo>
                  <a:pt x="163371" y="1296850"/>
                </a:lnTo>
                <a:lnTo>
                  <a:pt x="152080" y="1161853"/>
                </a:lnTo>
                <a:lnTo>
                  <a:pt x="139063" y="1024435"/>
                </a:lnTo>
                <a:lnTo>
                  <a:pt x="124793" y="886411"/>
                </a:lnTo>
                <a:lnTo>
                  <a:pt x="109738" y="750203"/>
                </a:lnTo>
                <a:lnTo>
                  <a:pt x="92174" y="612180"/>
                </a:lnTo>
                <a:lnTo>
                  <a:pt x="73356" y="474761"/>
                </a:lnTo>
                <a:lnTo>
                  <a:pt x="54694" y="336738"/>
                </a:lnTo>
                <a:lnTo>
                  <a:pt x="32897" y="199320"/>
                </a:lnTo>
                <a:lnTo>
                  <a:pt x="10628" y="62507"/>
                </a:lnTo>
                <a:close/>
              </a:path>
            </a:pathLst>
          </a:custGeom>
        </p:spPr>
      </p:pic>
      <p:pic>
        <p:nvPicPr>
          <p:cNvPr id="2" name="図 3">
            <a:extLst>
              <a:ext uri="{FF2B5EF4-FFF2-40B4-BE49-F238E27FC236}">
                <a16:creationId xmlns:a16="http://schemas.microsoft.com/office/drawing/2014/main" id="{9C3E3183-C19D-9302-AD42-35F92FE21A55}"/>
              </a:ext>
            </a:extLst>
          </p:cNvPr>
          <p:cNvPicPr>
            <a:picLocks noChangeAspect="1"/>
          </p:cNvPicPr>
          <p:nvPr/>
        </p:nvPicPr>
        <p:blipFill>
          <a:blip r:embed="rId4">
            <a:extLst>
              <a:ext uri="{28A0092B-C50C-407E-A947-70E740481C1C}">
                <a14:useLocalDpi xmlns:a14="http://schemas.microsoft.com/office/drawing/2010/main" val="0"/>
              </a:ext>
            </a:extLst>
          </a:blip>
          <a:srcRect t="1758" r="4" b="18752"/>
          <a:stretch/>
        </p:blipFill>
        <p:spPr>
          <a:xfrm>
            <a:off x="6774510" y="3429000"/>
            <a:ext cx="4929808" cy="2948940"/>
          </a:xfrm>
          <a:custGeom>
            <a:avLst/>
            <a:gdLst/>
            <a:ahLst/>
            <a:cxnLst/>
            <a:rect l="l" t="t" r="r" b="b"/>
            <a:pathLst>
              <a:path w="4929808" h="2948940">
                <a:moveTo>
                  <a:pt x="325929" y="0"/>
                </a:moveTo>
                <a:lnTo>
                  <a:pt x="4929808" y="0"/>
                </a:lnTo>
                <a:lnTo>
                  <a:pt x="4929808" y="2948940"/>
                </a:lnTo>
                <a:lnTo>
                  <a:pt x="4769032" y="2948940"/>
                </a:lnTo>
                <a:lnTo>
                  <a:pt x="2751151" y="2948940"/>
                </a:lnTo>
                <a:lnTo>
                  <a:pt x="0" y="2948940"/>
                </a:lnTo>
                <a:lnTo>
                  <a:pt x="0" y="2948045"/>
                </a:lnTo>
                <a:lnTo>
                  <a:pt x="103291" y="2948045"/>
                </a:lnTo>
                <a:lnTo>
                  <a:pt x="112340" y="2889373"/>
                </a:lnTo>
                <a:lnTo>
                  <a:pt x="123631" y="2813097"/>
                </a:lnTo>
                <a:lnTo>
                  <a:pt x="135550" y="2722292"/>
                </a:lnTo>
                <a:lnTo>
                  <a:pt x="149820" y="2614536"/>
                </a:lnTo>
                <a:lnTo>
                  <a:pt x="164875" y="2495279"/>
                </a:lnTo>
                <a:lnTo>
                  <a:pt x="180714" y="2360888"/>
                </a:lnTo>
                <a:lnTo>
                  <a:pt x="197494" y="2214389"/>
                </a:lnTo>
                <a:lnTo>
                  <a:pt x="214273" y="2055177"/>
                </a:lnTo>
                <a:lnTo>
                  <a:pt x="231367" y="1885675"/>
                </a:lnTo>
                <a:lnTo>
                  <a:pt x="247205" y="1702854"/>
                </a:lnTo>
                <a:lnTo>
                  <a:pt x="262417" y="1511558"/>
                </a:lnTo>
                <a:lnTo>
                  <a:pt x="276217" y="1309365"/>
                </a:lnTo>
                <a:lnTo>
                  <a:pt x="289390" y="1098697"/>
                </a:lnTo>
                <a:lnTo>
                  <a:pt x="301779" y="878949"/>
                </a:lnTo>
                <a:lnTo>
                  <a:pt x="306170" y="766351"/>
                </a:lnTo>
                <a:lnTo>
                  <a:pt x="311031" y="651331"/>
                </a:lnTo>
                <a:lnTo>
                  <a:pt x="315579" y="534495"/>
                </a:lnTo>
                <a:lnTo>
                  <a:pt x="318558" y="417054"/>
                </a:lnTo>
                <a:lnTo>
                  <a:pt x="321224" y="297191"/>
                </a:lnTo>
                <a:lnTo>
                  <a:pt x="324047" y="176118"/>
                </a:lnTo>
                <a:lnTo>
                  <a:pt x="325929" y="52623"/>
                </a:lnTo>
                <a:close/>
              </a:path>
            </a:pathLst>
          </a:custGeom>
        </p:spPr>
      </p:pic>
    </p:spTree>
    <p:extLst>
      <p:ext uri="{BB962C8B-B14F-4D97-AF65-F5344CB8AC3E}">
        <p14:creationId xmlns:p14="http://schemas.microsoft.com/office/powerpoint/2010/main" val="172392280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4">
            <a:extLst>
              <a:ext uri="{FF2B5EF4-FFF2-40B4-BE49-F238E27FC236}">
                <a16:creationId xmlns:a16="http://schemas.microsoft.com/office/drawing/2014/main" id="{5A615345-5B55-991E-D106-23205CDB8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87" y="3427103"/>
            <a:ext cx="5006258" cy="330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タイトル 1">
            <a:extLst>
              <a:ext uri="{FF2B5EF4-FFF2-40B4-BE49-F238E27FC236}">
                <a16:creationId xmlns:a16="http://schemas.microsoft.com/office/drawing/2014/main" id="{17A46B09-12D5-2763-B25E-DCBCD4141480}"/>
              </a:ext>
            </a:extLst>
          </p:cNvPr>
          <p:cNvSpPr>
            <a:spLocks noGrp="1"/>
          </p:cNvSpPr>
          <p:nvPr>
            <p:ph type="title"/>
          </p:nvPr>
        </p:nvSpPr>
        <p:spPr>
          <a:xfrm>
            <a:off x="3051759" y="582358"/>
            <a:ext cx="10686815" cy="1536031"/>
          </a:xfrm>
        </p:spPr>
        <p:txBody>
          <a:bodyPr>
            <a:normAutofit/>
          </a:bodyPr>
          <a:lstStyle/>
          <a:p>
            <a:r>
              <a:rPr lang="en-US" altLang="ja-JP" sz="7500" b="1" dirty="0">
                <a:latin typeface="Colonna MT" panose="020F0502020204030204" pitchFamily="34" charset="0"/>
              </a:rPr>
              <a:t>~rice Farming~</a:t>
            </a:r>
            <a:endParaRPr kumimoji="1" lang="ja-JP" altLang="en-US" sz="7500" b="1" dirty="0">
              <a:latin typeface="Colonna MT" panose="020F0502020204030204" pitchFamily="34" charset="0"/>
            </a:endParaRPr>
          </a:p>
        </p:txBody>
      </p:sp>
      <p:pic>
        <p:nvPicPr>
          <p:cNvPr id="3" name="図 5">
            <a:extLst>
              <a:ext uri="{FF2B5EF4-FFF2-40B4-BE49-F238E27FC236}">
                <a16:creationId xmlns:a16="http://schemas.microsoft.com/office/drawing/2014/main" id="{53C14B9D-9018-64D5-EA1E-204360877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479" y="2683683"/>
            <a:ext cx="5397853" cy="41118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32892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A752C473-100B-7666-0767-595F9AA17FD9}"/>
              </a:ext>
            </a:extLst>
          </p:cNvPr>
          <p:cNvSpPr>
            <a:spLocks noGrp="1"/>
          </p:cNvSpPr>
          <p:nvPr>
            <p:ph type="title"/>
          </p:nvPr>
        </p:nvSpPr>
        <p:spPr>
          <a:xfrm>
            <a:off x="639098" y="629265"/>
            <a:ext cx="6072776" cy="1622322"/>
          </a:xfrm>
        </p:spPr>
        <p:txBody>
          <a:bodyPr>
            <a:normAutofit/>
          </a:bodyPr>
          <a:lstStyle/>
          <a:p>
            <a:r>
              <a:rPr lang="en-US" altLang="ja-US" b="1">
                <a:solidFill>
                  <a:srgbClr val="FFFFFF"/>
                </a:solidFill>
                <a:latin typeface="Goudy Old Style" panose="020F0502020204030204" pitchFamily="34" charset="0"/>
                <a:cs typeface="Gill Sans" panose="020B0502020104020203" pitchFamily="34" charset="-79"/>
              </a:rPr>
              <a:t>Rice Farming 2</a:t>
            </a:r>
            <a:endParaRPr lang="ja-US" altLang="en-US" b="1">
              <a:solidFill>
                <a:srgbClr val="FFFFFF"/>
              </a:solidFill>
              <a:latin typeface="Goudy Old Style" panose="020F0502020204030204" pitchFamily="34" charset="0"/>
              <a:cs typeface="Gill Sans" panose="020B0502020104020203" pitchFamily="34" charset="-79"/>
            </a:endParaRPr>
          </a:p>
        </p:txBody>
      </p:sp>
      <p:sp>
        <p:nvSpPr>
          <p:cNvPr id="8" name="コンテンツ プレースホルダー 7">
            <a:extLst>
              <a:ext uri="{FF2B5EF4-FFF2-40B4-BE49-F238E27FC236}">
                <a16:creationId xmlns:a16="http://schemas.microsoft.com/office/drawing/2014/main" id="{DE4D4954-F1D3-E984-DC1C-D76FA38344A5}"/>
              </a:ext>
            </a:extLst>
          </p:cNvPr>
          <p:cNvSpPr>
            <a:spLocks noGrp="1"/>
          </p:cNvSpPr>
          <p:nvPr>
            <p:ph idx="1"/>
          </p:nvPr>
        </p:nvSpPr>
        <p:spPr>
          <a:xfrm>
            <a:off x="1387446" y="2170830"/>
            <a:ext cx="6072776" cy="3811740"/>
          </a:xfrm>
        </p:spPr>
        <p:txBody>
          <a:bodyPr anchor="ctr">
            <a:normAutofit/>
          </a:bodyPr>
          <a:lstStyle/>
          <a:p>
            <a:pPr marL="0" indent="0">
              <a:buNone/>
            </a:pPr>
            <a:r>
              <a:rPr lang="en-US" altLang="ja-US" sz="3200" dirty="0">
                <a:solidFill>
                  <a:srgbClr val="FFFFFF"/>
                </a:solidFill>
              </a:rPr>
              <a:t>We are very tired !! </a:t>
            </a:r>
            <a:endParaRPr lang="ja-US" altLang="en-US" sz="3200" dirty="0">
              <a:solidFill>
                <a:srgbClr val="FFFFFF"/>
              </a:solidFill>
            </a:endParaRPr>
          </a:p>
        </p:txBody>
      </p:sp>
      <p:pic>
        <p:nvPicPr>
          <p:cNvPr id="3" name="図 3">
            <a:extLst>
              <a:ext uri="{FF2B5EF4-FFF2-40B4-BE49-F238E27FC236}">
                <a16:creationId xmlns:a16="http://schemas.microsoft.com/office/drawing/2014/main" id="{82B5FEBE-CBC1-3786-4A63-23D7EAEA0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748" y="3527778"/>
            <a:ext cx="3384124" cy="3330222"/>
          </a:xfrm>
          <a:prstGeom prst="rect">
            <a:avLst/>
          </a:prstGeom>
        </p:spPr>
      </p:pic>
      <p:pic>
        <p:nvPicPr>
          <p:cNvPr id="4" name="図 4">
            <a:extLst>
              <a:ext uri="{FF2B5EF4-FFF2-40B4-BE49-F238E27FC236}">
                <a16:creationId xmlns:a16="http://schemas.microsoft.com/office/drawing/2014/main" id="{60344145-2D44-3B75-B005-C3B10A018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7874" y="3527778"/>
            <a:ext cx="3384125" cy="3330222"/>
          </a:xfrm>
          <a:prstGeom prst="rect">
            <a:avLst/>
          </a:prstGeom>
        </p:spPr>
      </p:pic>
      <p:pic>
        <p:nvPicPr>
          <p:cNvPr id="5" name="図 6">
            <a:extLst>
              <a:ext uri="{FF2B5EF4-FFF2-40B4-BE49-F238E27FC236}">
                <a16:creationId xmlns:a16="http://schemas.microsoft.com/office/drawing/2014/main" id="{A17ADACE-AF3A-D991-AC78-78890406A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3749" y="0"/>
            <a:ext cx="3384125" cy="3527778"/>
          </a:xfrm>
          <a:prstGeom prst="rect">
            <a:avLst/>
          </a:prstGeom>
        </p:spPr>
      </p:pic>
      <p:pic>
        <p:nvPicPr>
          <p:cNvPr id="7" name="図 8">
            <a:extLst>
              <a:ext uri="{FF2B5EF4-FFF2-40B4-BE49-F238E27FC236}">
                <a16:creationId xmlns:a16="http://schemas.microsoft.com/office/drawing/2014/main" id="{2EEA500A-61B1-9C07-3786-5A7182F14F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7875" y="0"/>
            <a:ext cx="3384126" cy="3527778"/>
          </a:xfrm>
          <a:prstGeom prst="rect">
            <a:avLst/>
          </a:prstGeom>
        </p:spPr>
      </p:pic>
    </p:spTree>
    <p:extLst>
      <p:ext uri="{BB962C8B-B14F-4D97-AF65-F5344CB8AC3E}">
        <p14:creationId xmlns:p14="http://schemas.microsoft.com/office/powerpoint/2010/main" val="13874990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5">
            <a:extLst>
              <a:ext uri="{FF2B5EF4-FFF2-40B4-BE49-F238E27FC236}">
                <a16:creationId xmlns:a16="http://schemas.microsoft.com/office/drawing/2014/main" id="{527FBB94-AD61-3617-8003-725CDF888896}"/>
              </a:ext>
            </a:extLst>
          </p:cNvPr>
          <p:cNvPicPr>
            <a:picLocks noChangeAspect="1"/>
          </p:cNvPicPr>
          <p:nvPr/>
        </p:nvPicPr>
        <p:blipFill>
          <a:blip r:embed="rId2">
            <a:alphaModFix amt="40000"/>
            <a:extLst>
              <a:ext uri="{28A0092B-C50C-407E-A947-70E740481C1C}">
                <a14:useLocalDpi xmlns:a14="http://schemas.microsoft.com/office/drawing/2010/main" val="0"/>
              </a:ext>
            </a:extLst>
          </a:blip>
          <a:srcRect l="10998" r="202"/>
          <a:stretch/>
        </p:blipFill>
        <p:spPr>
          <a:xfrm>
            <a:off x="20" y="10"/>
            <a:ext cx="6089884" cy="6857990"/>
          </a:xfrm>
          <a:prstGeom prst="rect">
            <a:avLst/>
          </a:prstGeom>
        </p:spPr>
      </p:pic>
      <p:pic>
        <p:nvPicPr>
          <p:cNvPr id="4" name="図 4">
            <a:extLst>
              <a:ext uri="{FF2B5EF4-FFF2-40B4-BE49-F238E27FC236}">
                <a16:creationId xmlns:a16="http://schemas.microsoft.com/office/drawing/2014/main" id="{863804A5-0179-630C-BBA2-2113EC0F4F35}"/>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20319" r="20317" b="-2"/>
          <a:stretch/>
        </p:blipFill>
        <p:spPr>
          <a:xfrm>
            <a:off x="6102098" y="0"/>
            <a:ext cx="6099048" cy="6858000"/>
          </a:xfrm>
          <a:prstGeom prst="rect">
            <a:avLst/>
          </a:prstGeom>
        </p:spPr>
      </p:pic>
      <p:sp>
        <p:nvSpPr>
          <p:cNvPr id="13" name="Content Placeholder 12">
            <a:extLst>
              <a:ext uri="{FF2B5EF4-FFF2-40B4-BE49-F238E27FC236}">
                <a16:creationId xmlns:a16="http://schemas.microsoft.com/office/drawing/2014/main" id="{964EC731-06A1-DD68-3CC2-F9C488A6A4F7}"/>
              </a:ext>
            </a:extLst>
          </p:cNvPr>
          <p:cNvSpPr>
            <a:spLocks noGrp="1"/>
          </p:cNvSpPr>
          <p:nvPr>
            <p:ph idx="1"/>
          </p:nvPr>
        </p:nvSpPr>
        <p:spPr>
          <a:xfrm>
            <a:off x="1973009" y="2829277"/>
            <a:ext cx="8258177" cy="1827389"/>
          </a:xfrm>
        </p:spPr>
        <p:txBody>
          <a:bodyPr>
            <a:normAutofit/>
          </a:bodyPr>
          <a:lstStyle/>
          <a:p>
            <a:pPr marL="0" indent="0" algn="ctr">
              <a:buNone/>
            </a:pPr>
            <a:r>
              <a:rPr lang="en-US" sz="2800" b="1" dirty="0">
                <a:solidFill>
                  <a:schemeClr val="tx1"/>
                </a:solidFill>
              </a:rPr>
              <a:t>AOSAGI</a:t>
            </a:r>
            <a:r>
              <a:rPr lang="ja-JP" altLang="en-US" sz="2800" b="1" dirty="0">
                <a:solidFill>
                  <a:schemeClr val="tx1"/>
                </a:solidFill>
              </a:rPr>
              <a:t>     </a:t>
            </a:r>
          </a:p>
          <a:p>
            <a:pPr marL="0" indent="0" algn="ctr">
              <a:buNone/>
            </a:pPr>
            <a:endParaRPr lang="ja-JP" altLang="en-US" sz="2800" b="1" dirty="0">
              <a:solidFill>
                <a:schemeClr val="tx1"/>
              </a:solidFill>
            </a:endParaRPr>
          </a:p>
          <a:p>
            <a:pPr marL="0" indent="0" algn="ctr">
              <a:buNone/>
            </a:pPr>
            <a:r>
              <a:rPr lang="en-US" altLang="ja-JP" sz="2800" b="1" dirty="0">
                <a:solidFill>
                  <a:schemeClr val="tx1"/>
                </a:solidFill>
              </a:rPr>
              <a:t>NIGHT</a:t>
            </a:r>
            <a:r>
              <a:rPr lang="ja-JP" altLang="en-US" sz="2800" b="1" dirty="0">
                <a:solidFill>
                  <a:schemeClr val="tx1"/>
                </a:solidFill>
              </a:rPr>
              <a:t>　</a:t>
            </a:r>
            <a:r>
              <a:rPr lang="en-US" altLang="ja-JP" sz="2800" b="1" dirty="0">
                <a:solidFill>
                  <a:schemeClr val="tx1"/>
                </a:solidFill>
              </a:rPr>
              <a:t>VIEW</a:t>
            </a:r>
            <a:endParaRPr lang="en-US" sz="2800" b="1" dirty="0">
              <a:solidFill>
                <a:schemeClr val="tx1"/>
              </a:solidFill>
            </a:endParaRPr>
          </a:p>
        </p:txBody>
      </p:sp>
    </p:spTree>
    <p:extLst>
      <p:ext uri="{BB962C8B-B14F-4D97-AF65-F5344CB8AC3E}">
        <p14:creationId xmlns:p14="http://schemas.microsoft.com/office/powerpoint/2010/main" val="240046928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DACA6E-0324-EEF3-A7A3-4F50D746F0BC}"/>
              </a:ext>
            </a:extLst>
          </p:cNvPr>
          <p:cNvSpPr>
            <a:spLocks noGrp="1"/>
          </p:cNvSpPr>
          <p:nvPr>
            <p:ph type="ctrTitle"/>
          </p:nvPr>
        </p:nvSpPr>
        <p:spPr>
          <a:xfrm>
            <a:off x="1143001" y="2944018"/>
            <a:ext cx="12192000" cy="1223963"/>
          </a:xfrm>
        </p:spPr>
        <p:txBody>
          <a:bodyPr>
            <a:noAutofit/>
          </a:bodyPr>
          <a:lstStyle/>
          <a:p>
            <a:r>
              <a:rPr kumimoji="1" lang="en-US" altLang="ja-JP" sz="7800" b="1">
                <a:latin typeface="Mr Gabe" panose="020F0502020204030204" pitchFamily="34" charset="0"/>
                <a:cs typeface="KodchiangUPC" panose="020B0604020202020204" pitchFamily="34" charset="0"/>
              </a:rPr>
              <a:t>~Thank</a:t>
            </a:r>
            <a:r>
              <a:rPr kumimoji="1" lang="ja-JP" altLang="en-US" sz="7800" b="1">
                <a:latin typeface="Mr Gabe" panose="020F0502020204030204" pitchFamily="34" charset="0"/>
                <a:cs typeface="KodchiangUPC" panose="020B0604020202020204" pitchFamily="34" charset="0"/>
              </a:rPr>
              <a:t> </a:t>
            </a:r>
            <a:r>
              <a:rPr kumimoji="1" lang="en-US" altLang="ja-JP" sz="7800" b="1">
                <a:latin typeface="Mr Gabe" panose="020F0502020204030204" pitchFamily="34" charset="0"/>
                <a:cs typeface="KodchiangUPC" panose="020B0604020202020204" pitchFamily="34" charset="0"/>
              </a:rPr>
              <a:t>you for attention~</a:t>
            </a:r>
            <a:endParaRPr kumimoji="1" lang="ja-JP" altLang="en-US" sz="7800" b="1" dirty="0">
              <a:latin typeface="Mr Gabe" panose="020F0502020204030204" pitchFamily="34" charset="0"/>
              <a:cs typeface="KodchiangUPC" panose="020B0604020202020204" pitchFamily="34" charset="0"/>
            </a:endParaRPr>
          </a:p>
        </p:txBody>
      </p:sp>
      <p:sp>
        <p:nvSpPr>
          <p:cNvPr id="4" name="テキスト ボックス 3">
            <a:extLst>
              <a:ext uri="{FF2B5EF4-FFF2-40B4-BE49-F238E27FC236}">
                <a16:creationId xmlns:a16="http://schemas.microsoft.com/office/drawing/2014/main" id="{EB33D377-1BFC-DC2F-2752-4A7F6D10084C}"/>
              </a:ext>
            </a:extLst>
          </p:cNvPr>
          <p:cNvSpPr txBox="1"/>
          <p:nvPr/>
        </p:nvSpPr>
        <p:spPr>
          <a:xfrm flipH="1">
            <a:off x="9694333" y="5446889"/>
            <a:ext cx="1876778" cy="584775"/>
          </a:xfrm>
          <a:prstGeom prst="rect">
            <a:avLst/>
          </a:prstGeom>
          <a:noFill/>
        </p:spPr>
        <p:txBody>
          <a:bodyPr wrap="square" rtlCol="0">
            <a:spAutoFit/>
          </a:bodyPr>
          <a:lstStyle/>
          <a:p>
            <a:pPr algn="l"/>
            <a:r>
              <a:rPr lang="en-US" altLang="ja-JP" sz="3200" b="1">
                <a:solidFill>
                  <a:schemeClr val="bg1"/>
                </a:solidFill>
                <a:latin typeface="Brush Script MT" panose="03060802040406070304" pitchFamily="66" charset="0"/>
              </a:rPr>
              <a:t>The end</a:t>
            </a:r>
            <a:endParaRPr lang="ja-JP" altLang="en-US" sz="3200" b="1">
              <a:solidFill>
                <a:schemeClr val="bg1"/>
              </a:solidFill>
              <a:latin typeface="Brush Script MT" panose="03060802040406070304" pitchFamily="66" charset="0"/>
            </a:endParaRPr>
          </a:p>
        </p:txBody>
      </p:sp>
    </p:spTree>
    <p:extLst>
      <p:ext uri="{BB962C8B-B14F-4D97-AF65-F5344CB8AC3E}">
        <p14:creationId xmlns:p14="http://schemas.microsoft.com/office/powerpoint/2010/main" val="21795784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ボードルーム">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230</Words>
  <Application>Microsoft Office PowerPoint</Application>
  <PresentationFormat>ワイド画面</PresentationFormat>
  <Paragraphs>31</Paragraphs>
  <Slides>8</Slides>
  <Notes>6</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8</vt:i4>
      </vt:variant>
    </vt:vector>
  </HeadingPairs>
  <TitlesOfParts>
    <vt:vector size="23" baseType="lpstr">
      <vt:lpstr>游ゴシック</vt:lpstr>
      <vt:lpstr>Arial</vt:lpstr>
      <vt:lpstr>Baskerville Old Face</vt:lpstr>
      <vt:lpstr>Bodoni MT</vt:lpstr>
      <vt:lpstr>Broadway</vt:lpstr>
      <vt:lpstr>Brush Script MT</vt:lpstr>
      <vt:lpstr>Century Gothic</vt:lpstr>
      <vt:lpstr>Chamberi Super Display</vt:lpstr>
      <vt:lpstr>Colonna MT</vt:lpstr>
      <vt:lpstr>Comic Sans MS</vt:lpstr>
      <vt:lpstr>Footlight MT Light</vt:lpstr>
      <vt:lpstr>Goudy Old Style</vt:lpstr>
      <vt:lpstr>Mr Gabe</vt:lpstr>
      <vt:lpstr>Wingdings 3</vt:lpstr>
      <vt:lpstr>イオン ボードルーム</vt:lpstr>
      <vt:lpstr>Presentation about             our comprehensive                                    activities</vt:lpstr>
      <vt:lpstr>Where is Nakaikemi</vt:lpstr>
      <vt:lpstr>~Main Activities~</vt:lpstr>
      <vt:lpstr>Rice in Taiwan </vt:lpstr>
      <vt:lpstr>~rice Farming~</vt:lpstr>
      <vt:lpstr>Rice Farming 2</vt:lpstr>
      <vt:lpstr>PowerPoint プレゼンテーション</vt:lpstr>
      <vt:lpstr>~Thank you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付属中学校 22007</dc:creator>
  <cp:lastModifiedBy>気比高校教員 22039</cp:lastModifiedBy>
  <cp:revision>39</cp:revision>
  <dcterms:created xsi:type="dcterms:W3CDTF">2024-07-16T03:03:09Z</dcterms:created>
  <dcterms:modified xsi:type="dcterms:W3CDTF">2025-02-19T06:22:46Z</dcterms:modified>
</cp:coreProperties>
</file>