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  <p:sldMasterId id="2147483753" r:id="rId2"/>
  </p:sldMasterIdLst>
  <p:sldIdLst>
    <p:sldId id="256" r:id="rId3"/>
    <p:sldId id="261" r:id="rId4"/>
    <p:sldId id="257" r:id="rId5"/>
    <p:sldId id="258" r:id="rId6"/>
    <p:sldId id="262" r:id="rId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3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027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719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534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545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973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769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656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956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721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164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473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80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0506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156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231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1716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5104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0199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1662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7896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123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384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063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012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842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878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781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681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201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555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kumimoji="1"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kumimoji="1"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4">
            <a:extLst>
              <a:ext uri="{FF2B5EF4-FFF2-40B4-BE49-F238E27FC236}">
                <a16:creationId xmlns:a16="http://schemas.microsoft.com/office/drawing/2014/main" id="{46592F9B-F2C6-45B1-A87E-6A9073B0CE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9" b="474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66A9D81-4ABD-45D2-2CFF-1D92513F29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kumimoji="1" lang="en-US" altLang="ja-JP">
                <a:solidFill>
                  <a:srgbClr val="FFFFFF"/>
                </a:solidFill>
              </a:rPr>
              <a:t>Water quality survey</a:t>
            </a:r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0AA0E3C-4D9E-FE99-B817-3E07C59D1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Autofit/>
          </a:bodyPr>
          <a:lstStyle/>
          <a:p>
            <a:r>
              <a:rPr kumimoji="1" lang="en-US" altLang="ja-JP" sz="2000" dirty="0" err="1">
                <a:solidFill>
                  <a:srgbClr val="FFFFFF"/>
                </a:solidFill>
              </a:rPr>
              <a:t>Kosaka</a:t>
            </a:r>
            <a:endParaRPr kumimoji="1" lang="ja-JP" altLang="en-US" sz="2000" dirty="0">
              <a:solidFill>
                <a:srgbClr val="FFFFFF"/>
              </a:solidFill>
            </a:endParaRPr>
          </a:p>
          <a:p>
            <a:r>
              <a:rPr lang="en-US" altLang="ja-JP" sz="2000" dirty="0" err="1">
                <a:solidFill>
                  <a:srgbClr val="FFFFFF"/>
                </a:solidFill>
              </a:rPr>
              <a:t>Hamamura</a:t>
            </a:r>
            <a:endParaRPr lang="ja-JP" altLang="en-US" sz="2000" dirty="0">
              <a:solidFill>
                <a:srgbClr val="FFFFFF"/>
              </a:solidFill>
            </a:endParaRPr>
          </a:p>
          <a:p>
            <a:r>
              <a:rPr kumimoji="1" lang="en-US" altLang="ja-JP" sz="2000" dirty="0" err="1">
                <a:solidFill>
                  <a:srgbClr val="FFFFFF"/>
                </a:solidFill>
              </a:rPr>
              <a:t>Fuzimoto</a:t>
            </a:r>
            <a:endParaRPr kumimoji="1" lang="ja-JP" altLang="en-US" sz="2000" dirty="0">
              <a:solidFill>
                <a:srgbClr val="FFFFFF"/>
              </a:solidFill>
            </a:endParaRPr>
          </a:p>
          <a:p>
            <a:r>
              <a:rPr lang="en-US" altLang="ja-JP" sz="2000" dirty="0" err="1">
                <a:solidFill>
                  <a:srgbClr val="FFFFFF"/>
                </a:solidFill>
              </a:rPr>
              <a:t>Miyake</a:t>
            </a:r>
            <a:endParaRPr lang="ja-JP" altLang="en-US" sz="2000" dirty="0">
              <a:solidFill>
                <a:srgbClr val="FFFFFF"/>
              </a:solidFill>
            </a:endParaRPr>
          </a:p>
          <a:p>
            <a:endParaRPr kumimoji="1" lang="ja-JP" alt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954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1">
            <a:extLst>
              <a:ext uri="{FF2B5EF4-FFF2-40B4-BE49-F238E27FC236}">
                <a16:creationId xmlns:a16="http://schemas.microsoft.com/office/drawing/2014/main" id="{27F12B1F-4753-46F8-93FC-1E4191C13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140EBAB-B3B7-8935-F354-87EAD9B64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0001" y="368625"/>
            <a:ext cx="4402039" cy="1403498"/>
          </a:xfrm>
        </p:spPr>
        <p:txBody>
          <a:bodyPr anchor="b">
            <a:normAutofit/>
          </a:bodyPr>
          <a:lstStyle/>
          <a:p>
            <a:r>
              <a:rPr kumimoji="1" lang="en-US" altLang="ja-JP" sz="3600">
                <a:solidFill>
                  <a:schemeClr val="bg1"/>
                </a:solidFill>
              </a:rPr>
              <a:t>First of all</a:t>
            </a:r>
            <a:endParaRPr kumimoji="1" lang="ja-JP" altLang="en-US" sz="3600">
              <a:solidFill>
                <a:schemeClr val="bg1"/>
              </a:solidFill>
            </a:endParaRPr>
          </a:p>
        </p:txBody>
      </p:sp>
      <p:pic>
        <p:nvPicPr>
          <p:cNvPr id="5" name="図 5">
            <a:extLst>
              <a:ext uri="{FF2B5EF4-FFF2-40B4-BE49-F238E27FC236}">
                <a16:creationId xmlns:a16="http://schemas.microsoft.com/office/drawing/2014/main" id="{5880EB3A-569F-C8A2-EA4D-56920525B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9" r="9040" b="-2"/>
          <a:stretch/>
        </p:blipFill>
        <p:spPr>
          <a:xfrm>
            <a:off x="2061514" y="111137"/>
            <a:ext cx="2102322" cy="2113201"/>
          </a:xfrm>
          <a:prstGeom prst="rect">
            <a:avLst/>
          </a:prstGeom>
        </p:spPr>
      </p:pic>
      <p:sp>
        <p:nvSpPr>
          <p:cNvPr id="21" name="Freeform: Shape 23">
            <a:extLst>
              <a:ext uri="{FF2B5EF4-FFF2-40B4-BE49-F238E27FC236}">
                <a16:creationId xmlns:a16="http://schemas.microsoft.com/office/drawing/2014/main" id="{42AE8636-A04B-4C96-AA50-C956D51C0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1125" y="-24223"/>
            <a:ext cx="3483100" cy="2909287"/>
          </a:xfrm>
          <a:custGeom>
            <a:avLst/>
            <a:gdLst>
              <a:gd name="connsiteX0" fmla="*/ 452171 w 3483100"/>
              <a:gd name="connsiteY0" fmla="*/ 0 h 2909287"/>
              <a:gd name="connsiteX1" fmla="*/ 3030929 w 3483100"/>
              <a:gd name="connsiteY1" fmla="*/ 0 h 2909287"/>
              <a:gd name="connsiteX2" fmla="*/ 3085415 w 3483100"/>
              <a:gd name="connsiteY2" fmla="*/ 59949 h 2909287"/>
              <a:gd name="connsiteX3" fmla="*/ 3483100 w 3483100"/>
              <a:gd name="connsiteY3" fmla="*/ 1167737 h 2909287"/>
              <a:gd name="connsiteX4" fmla="*/ 1741550 w 3483100"/>
              <a:gd name="connsiteY4" fmla="*/ 2909287 h 2909287"/>
              <a:gd name="connsiteX5" fmla="*/ 0 w 3483100"/>
              <a:gd name="connsiteY5" fmla="*/ 1167737 h 2909287"/>
              <a:gd name="connsiteX6" fmla="*/ 397685 w 3483100"/>
              <a:gd name="connsiteY6" fmla="*/ 59949 h 2909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3100" h="2909287">
                <a:moveTo>
                  <a:pt x="452171" y="0"/>
                </a:moveTo>
                <a:lnTo>
                  <a:pt x="3030929" y="0"/>
                </a:lnTo>
                <a:lnTo>
                  <a:pt x="3085415" y="59949"/>
                </a:lnTo>
                <a:cubicBezTo>
                  <a:pt x="3333857" y="360992"/>
                  <a:pt x="3483100" y="746936"/>
                  <a:pt x="3483100" y="1167737"/>
                </a:cubicBezTo>
                <a:cubicBezTo>
                  <a:pt x="3483100" y="2129569"/>
                  <a:pt x="2703382" y="2909287"/>
                  <a:pt x="1741550" y="2909287"/>
                </a:cubicBezTo>
                <a:cubicBezTo>
                  <a:pt x="779718" y="2909287"/>
                  <a:pt x="0" y="2129569"/>
                  <a:pt x="0" y="1167737"/>
                </a:cubicBezTo>
                <a:cubicBezTo>
                  <a:pt x="0" y="746936"/>
                  <a:pt x="149243" y="360992"/>
                  <a:pt x="397685" y="59949"/>
                </a:cubicBez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3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5733" y="1193254"/>
            <a:ext cx="1291642" cy="429215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7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" name="図 6">
            <a:extLst>
              <a:ext uri="{FF2B5EF4-FFF2-40B4-BE49-F238E27FC236}">
                <a16:creationId xmlns:a16="http://schemas.microsoft.com/office/drawing/2014/main" id="{6E0BA87C-F0CF-9CC3-201C-5D2B9CBD6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9" r="9317" b="-3"/>
          <a:stretch/>
        </p:blipFill>
        <p:spPr>
          <a:xfrm>
            <a:off x="186673" y="3880857"/>
            <a:ext cx="2498262" cy="2117387"/>
          </a:xfrm>
          <a:prstGeom prst="rect">
            <a:avLst/>
          </a:prstGeom>
        </p:spPr>
      </p:pic>
      <p:pic>
        <p:nvPicPr>
          <p:cNvPr id="4" name="図 4">
            <a:extLst>
              <a:ext uri="{FF2B5EF4-FFF2-40B4-BE49-F238E27FC236}">
                <a16:creationId xmlns:a16="http://schemas.microsoft.com/office/drawing/2014/main" id="{216FDB8F-BD0F-54B7-52BC-34ECE748A6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0" r="3353" b="1"/>
          <a:stretch/>
        </p:blipFill>
        <p:spPr>
          <a:xfrm>
            <a:off x="3867817" y="3533985"/>
            <a:ext cx="2325720" cy="1795889"/>
          </a:xfrm>
          <a:prstGeom prst="rect">
            <a:avLst/>
          </a:prstGeom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31246A8-2398-CA91-8D0F-DB8FCABC1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0001" y="1958550"/>
            <a:ext cx="4402039" cy="4256886"/>
          </a:xfrm>
        </p:spPr>
        <p:txBody>
          <a:bodyPr anchor="t">
            <a:normAutofit/>
          </a:bodyPr>
          <a:lstStyle/>
          <a:p>
            <a:r>
              <a:rPr kumimoji="1" lang="en-US" altLang="ja-JP" dirty="0" err="1">
                <a:solidFill>
                  <a:schemeClr val="bg1"/>
                </a:solidFill>
              </a:rPr>
              <a:t>Nakaikemi</a:t>
            </a:r>
            <a:r>
              <a:rPr kumimoji="1" lang="en-US" altLang="ja-JP" dirty="0">
                <a:solidFill>
                  <a:schemeClr val="bg1"/>
                </a:solidFill>
              </a:rPr>
              <a:t> is a wetland surrounded by three mountains</a:t>
            </a:r>
            <a:endParaRPr kumimoji="1" lang="ja-JP" altLang="en-US" dirty="0">
              <a:solidFill>
                <a:schemeClr val="bg1"/>
              </a:solidFill>
            </a:endParaRPr>
          </a:p>
          <a:p>
            <a:endParaRPr kumimoji="1" lang="ja-JP" altLang="en-US" dirty="0">
              <a:solidFill>
                <a:schemeClr val="bg1"/>
              </a:solidFill>
            </a:endParaRPr>
          </a:p>
          <a:p>
            <a:r>
              <a:rPr kumimoji="1" lang="en-US" altLang="ja-JP" dirty="0">
                <a:solidFill>
                  <a:schemeClr val="bg1"/>
                </a:solidFill>
              </a:rPr>
              <a:t>It is a very natural place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9" name="Freeform: Shape 29">
            <a:extLst>
              <a:ext uri="{FF2B5EF4-FFF2-40B4-BE49-F238E27FC236}">
                <a16:creationId xmlns:a16="http://schemas.microsoft.com/office/drawing/2014/main" id="{0F17DC65-D057-4CEA-8B52-BF72D5D90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168" y="3062222"/>
            <a:ext cx="3212182" cy="3665314"/>
          </a:xfrm>
          <a:custGeom>
            <a:avLst/>
            <a:gdLst>
              <a:gd name="connsiteX0" fmla="*/ 1379525 w 3212182"/>
              <a:gd name="connsiteY0" fmla="*/ 0 h 3665314"/>
              <a:gd name="connsiteX1" fmla="*/ 3212182 w 3212182"/>
              <a:gd name="connsiteY1" fmla="*/ 1832657 h 3665314"/>
              <a:gd name="connsiteX2" fmla="*/ 1379525 w 3212182"/>
              <a:gd name="connsiteY2" fmla="*/ 3665314 h 3665314"/>
              <a:gd name="connsiteX3" fmla="*/ 83641 w 3212182"/>
              <a:gd name="connsiteY3" fmla="*/ 3128542 h 3665314"/>
              <a:gd name="connsiteX4" fmla="*/ 0 w 3212182"/>
              <a:gd name="connsiteY4" fmla="*/ 3036514 h 3665314"/>
              <a:gd name="connsiteX5" fmla="*/ 0 w 3212182"/>
              <a:gd name="connsiteY5" fmla="*/ 628801 h 3665314"/>
              <a:gd name="connsiteX6" fmla="*/ 83641 w 3212182"/>
              <a:gd name="connsiteY6" fmla="*/ 536773 h 3665314"/>
              <a:gd name="connsiteX7" fmla="*/ 1379525 w 3212182"/>
              <a:gd name="connsiteY7" fmla="*/ 0 h 3665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2182" h="3665314">
                <a:moveTo>
                  <a:pt x="1379525" y="0"/>
                </a:moveTo>
                <a:cubicBezTo>
                  <a:pt x="2391674" y="0"/>
                  <a:pt x="3212182" y="820508"/>
                  <a:pt x="3212182" y="1832657"/>
                </a:cubicBezTo>
                <a:cubicBezTo>
                  <a:pt x="3212182" y="2844806"/>
                  <a:pt x="2391674" y="3665314"/>
                  <a:pt x="1379525" y="3665314"/>
                </a:cubicBezTo>
                <a:cubicBezTo>
                  <a:pt x="873451" y="3665314"/>
                  <a:pt x="415286" y="3460187"/>
                  <a:pt x="83641" y="3128542"/>
                </a:cubicBezTo>
                <a:lnTo>
                  <a:pt x="0" y="3036514"/>
                </a:lnTo>
                <a:lnTo>
                  <a:pt x="0" y="628801"/>
                </a:lnTo>
                <a:lnTo>
                  <a:pt x="83641" y="536773"/>
                </a:lnTo>
                <a:cubicBezTo>
                  <a:pt x="415286" y="205127"/>
                  <a:pt x="873451" y="0"/>
                  <a:pt x="1379525" y="0"/>
                </a:cubicBez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5249834-544E-477E-84FD-888B8DB74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839" y="2791091"/>
            <a:ext cx="3281677" cy="3281677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093336" y="1681700"/>
            <a:ext cx="1330536" cy="1330521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31" name="Freeform: Shape 34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6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38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40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42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44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46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35382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CFDBC09-B7FE-F892-F590-BE461D304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865" y="568517"/>
            <a:ext cx="5248221" cy="1067209"/>
          </a:xfrm>
        </p:spPr>
        <p:txBody>
          <a:bodyPr>
            <a:normAutofit/>
          </a:bodyPr>
          <a:lstStyle/>
          <a:p>
            <a:r>
              <a:rPr kumimoji="1" lang="en-US" altLang="ja-JP">
                <a:solidFill>
                  <a:schemeClr val="bg1"/>
                </a:solidFill>
              </a:rPr>
              <a:t>Purpose of activity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pic>
        <p:nvPicPr>
          <p:cNvPr id="4" name="図 4">
            <a:extLst>
              <a:ext uri="{FF2B5EF4-FFF2-40B4-BE49-F238E27FC236}">
                <a16:creationId xmlns:a16="http://schemas.microsoft.com/office/drawing/2014/main" id="{C26A5D9C-C1FF-D708-F039-610844115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r="20356" b="1"/>
          <a:stretch/>
        </p:blipFill>
        <p:spPr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10" name="Group 10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D74429A-7B10-0CD2-43E0-F87295B6D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820369"/>
            <a:ext cx="5217173" cy="4351338"/>
          </a:xfrm>
        </p:spPr>
        <p:txBody>
          <a:bodyPr>
            <a:norm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We</a:t>
            </a:r>
            <a:r>
              <a:rPr lang="ja-JP" altLang="en-US" dirty="0">
                <a:solidFill>
                  <a:schemeClr val="bg1"/>
                </a:solidFill>
              </a:rPr>
              <a:t> </a:t>
            </a:r>
            <a:r>
              <a:rPr lang="en-US" altLang="ja-JP" dirty="0">
                <a:solidFill>
                  <a:schemeClr val="bg1"/>
                </a:solidFill>
              </a:rPr>
              <a:t>were</a:t>
            </a:r>
            <a:r>
              <a:rPr kumimoji="1" lang="en-US" altLang="ja-JP" dirty="0">
                <a:solidFill>
                  <a:schemeClr val="bg1"/>
                </a:solidFill>
              </a:rPr>
              <a:t> interested in whether it was different from past data</a:t>
            </a:r>
            <a:endParaRPr kumimoji="1" lang="ja-JP" altLang="en-US" dirty="0">
              <a:solidFill>
                <a:schemeClr val="bg1"/>
              </a:solidFill>
            </a:endParaRPr>
          </a:p>
          <a:p>
            <a:endParaRPr kumimoji="1" lang="ja-JP" altLang="en-US" dirty="0">
              <a:solidFill>
                <a:schemeClr val="bg1"/>
              </a:solidFill>
            </a:endParaRPr>
          </a:p>
          <a:p>
            <a:r>
              <a:rPr kumimoji="1" lang="en-US" altLang="ja-JP" dirty="0">
                <a:solidFill>
                  <a:schemeClr val="bg1"/>
                </a:solidFill>
              </a:rPr>
              <a:t>To know the reason for the difference in data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grpSp>
        <p:nvGrpSpPr>
          <p:cNvPr id="15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63042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3FAB8AE-57DD-7366-99E2-C8CD6F50B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865" y="568517"/>
            <a:ext cx="5248221" cy="1067209"/>
          </a:xfrm>
        </p:spPr>
        <p:txBody>
          <a:bodyPr>
            <a:normAutofit/>
          </a:bodyPr>
          <a:lstStyle/>
          <a:p>
            <a:r>
              <a:rPr kumimoji="1" lang="en-US" altLang="ja-JP">
                <a:solidFill>
                  <a:schemeClr val="bg1"/>
                </a:solidFill>
              </a:rPr>
              <a:t>How to do activities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pic>
        <p:nvPicPr>
          <p:cNvPr id="4" name="図 4">
            <a:extLst>
              <a:ext uri="{FF2B5EF4-FFF2-40B4-BE49-F238E27FC236}">
                <a16:creationId xmlns:a16="http://schemas.microsoft.com/office/drawing/2014/main" id="{32204915-91AB-5AE9-265B-8C0F2CA12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5" r="14877" b="3"/>
          <a:stretch/>
        </p:blipFill>
        <p:spPr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35" name="Group 10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41D37DA-FF8F-696F-6EFD-4C8D2E94A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820369"/>
            <a:ext cx="5217173" cy="435133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kumimoji="1" lang="en-US" altLang="ja-JP" dirty="0">
                <a:solidFill>
                  <a:schemeClr val="bg1"/>
                </a:solidFill>
              </a:rPr>
              <a:t>Go to </a:t>
            </a:r>
            <a:r>
              <a:rPr kumimoji="1" lang="en-US" altLang="ja-JP" dirty="0" err="1">
                <a:solidFill>
                  <a:schemeClr val="bg1"/>
                </a:solidFill>
              </a:rPr>
              <a:t>Nakaikemi</a:t>
            </a:r>
            <a:r>
              <a:rPr kumimoji="1" lang="en-US" altLang="ja-JP" dirty="0">
                <a:solidFill>
                  <a:schemeClr val="bg1"/>
                </a:solidFill>
              </a:rPr>
              <a:t> and get water from several places</a:t>
            </a:r>
            <a:endParaRPr kumimoji="1" lang="ja-JP" altLang="en-US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kumimoji="1" lang="ja-JP" altLang="en-US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kumimoji="1" lang="en-US" altLang="ja-JP" dirty="0">
                <a:solidFill>
                  <a:schemeClr val="bg1"/>
                </a:solidFill>
              </a:rPr>
              <a:t>Submit it to the Energy Research Center for investigation</a:t>
            </a:r>
            <a:endParaRPr kumimoji="1" lang="ja-JP" altLang="en-US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kumimoji="1" lang="ja-JP" altLang="en-US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kumimoji="1" lang="ja-JP" altLang="en-US" dirty="0">
              <a:solidFill>
                <a:schemeClr val="bg1"/>
              </a:solidFill>
            </a:endParaRPr>
          </a:p>
        </p:txBody>
      </p:sp>
      <p:grpSp>
        <p:nvGrpSpPr>
          <p:cNvPr id="36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16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18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55411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745C980-BA0F-04D7-9D75-4F389B57B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865" y="568517"/>
            <a:ext cx="5248221" cy="1067209"/>
          </a:xfrm>
        </p:spPr>
        <p:txBody>
          <a:bodyPr>
            <a:normAutofit/>
          </a:bodyPr>
          <a:lstStyle/>
          <a:p>
            <a:r>
              <a:rPr lang="en-US" altLang="ja-JP" b="0" i="0">
                <a:solidFill>
                  <a:schemeClr val="bg1"/>
                </a:solidFill>
                <a:effectLst/>
                <a:latin typeface="Helvetica" pitchFamily="2" charset="0"/>
              </a:rPr>
              <a:t>Feedback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pic>
        <p:nvPicPr>
          <p:cNvPr id="4" name="図 4">
            <a:extLst>
              <a:ext uri="{FF2B5EF4-FFF2-40B4-BE49-F238E27FC236}">
                <a16:creationId xmlns:a16="http://schemas.microsoft.com/office/drawing/2014/main" id="{7DD7DEBD-DB6A-C5F4-3833-B8D515936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0" r="14752" b="3"/>
          <a:stretch/>
        </p:blipFill>
        <p:spPr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137" name="Group 139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9" name="Freeform: Shape 141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0799B3A-A677-85FC-60BD-D50DE4B05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820369"/>
            <a:ext cx="5217173" cy="4351338"/>
          </a:xfrm>
        </p:spPr>
        <p:txBody>
          <a:bodyPr>
            <a:normAutofit/>
          </a:bodyPr>
          <a:lstStyle/>
          <a:p>
            <a:r>
              <a:rPr lang="en-US" altLang="ja-JP" b="0" i="0">
                <a:solidFill>
                  <a:schemeClr val="bg1"/>
                </a:solidFill>
                <a:effectLst/>
                <a:latin typeface="Helvetica" pitchFamily="2" charset="0"/>
              </a:rPr>
              <a:t>There were many unfamiliar tasks such as summarizing data and making tables, which was difficult.</a:t>
            </a:r>
            <a:endParaRPr lang="en-US" altLang="ja-JP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endParaRPr kumimoji="1" lang="ja-JP" altLang="en-US">
              <a:solidFill>
                <a:schemeClr val="bg1"/>
              </a:solidFill>
            </a:endParaRPr>
          </a:p>
          <a:p>
            <a:r>
              <a:rPr lang="en-US" altLang="ja-JP" b="0" i="0">
                <a:solidFill>
                  <a:schemeClr val="bg1"/>
                </a:solidFill>
                <a:effectLst/>
                <a:latin typeface="Helvetica" pitchFamily="2" charset="0"/>
              </a:rPr>
              <a:t>It was fun to survey with my friends while feeling the four seasons by surveying 4 times a year.</a:t>
            </a:r>
            <a:endParaRPr lang="en-US" altLang="ja-JP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endParaRPr kumimoji="1" lang="ja-JP" altLang="en-US">
              <a:solidFill>
                <a:schemeClr val="bg1"/>
              </a:solidFill>
            </a:endParaRPr>
          </a:p>
        </p:txBody>
      </p:sp>
      <p:grpSp>
        <p:nvGrpSpPr>
          <p:cNvPr id="143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1572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しずく">
  <a:themeElements>
    <a:clrScheme name="しず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しず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しず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TM04033925[[fn=しずく]]</Template>
  <TotalTime>1</TotalTime>
  <Words>107</Words>
  <Application>Microsoft Office PowerPoint</Application>
  <PresentationFormat>ワイド画面</PresentationFormat>
  <Paragraphs>21</Paragraphs>
  <Slides>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Helvetica</vt:lpstr>
      <vt:lpstr>Tw Cen MT</vt:lpstr>
      <vt:lpstr>Office テーマ</vt:lpstr>
      <vt:lpstr>しずく</vt:lpstr>
      <vt:lpstr>Water quality survey</vt:lpstr>
      <vt:lpstr>First of all</vt:lpstr>
      <vt:lpstr>Purpose of activity</vt:lpstr>
      <vt:lpstr>How to do activities</vt:lpstr>
      <vt:lpstr>Feedback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quality survey</dc:title>
  <dc:creator>付属中学校 22023</dc:creator>
  <cp:lastModifiedBy>気比高校教員 22039</cp:lastModifiedBy>
  <cp:revision>12</cp:revision>
  <dcterms:created xsi:type="dcterms:W3CDTF">2025-02-06T02:42:25Z</dcterms:created>
  <dcterms:modified xsi:type="dcterms:W3CDTF">2025-02-18T02:49:17Z</dcterms:modified>
</cp:coreProperties>
</file>